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1"/>
    <p:restoredTop sz="85127"/>
  </p:normalViewPr>
  <p:slideViewPr>
    <p:cSldViewPr snapToGrid="0" snapToObjects="1">
      <p:cViewPr varScale="1">
        <p:scale>
          <a:sx n="97" d="100"/>
          <a:sy n="97" d="100"/>
        </p:scale>
        <p:origin x="1504"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108011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01393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Nischay Rughubeer</a:t>
            </a:r>
          </a:p>
          <a:p>
            <a:r>
              <a:rPr lang="en-US" dirty="0">
                <a:solidFill>
                  <a:schemeClr val="bg2"/>
                </a:solidFill>
                <a:latin typeface="Abadi"/>
                <a:ea typeface="SF Pro" pitchFamily="2" charset="0"/>
                <a:cs typeface="SF Pro" pitchFamily="2" charset="0"/>
              </a:rPr>
              <a:t>30</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July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59289" cy="4351338"/>
          </a:xfrm>
          <a:prstGeom prst="rect">
            <a:avLst/>
          </a:prstGeom>
        </p:spPr>
        <p:txBody>
          <a:bodyPr/>
          <a:lstStyle/>
          <a:p>
            <a:r>
              <a:rPr lang="en-US" sz="2000" dirty="0" err="1"/>
              <a:t>Utilised</a:t>
            </a:r>
            <a:r>
              <a:rPr lang="en-US" sz="2000" dirty="0"/>
              <a:t> Data Wrangling to find any patterns in the data and determine the required labels for training supervised models</a:t>
            </a:r>
          </a:p>
          <a:p>
            <a:r>
              <a:rPr lang="en-US" sz="2000" dirty="0"/>
              <a:t>Since there was multiple outcomes in the data, an outcome class was made where “1” represents successful landing and “0” means failed landing.</a:t>
            </a:r>
          </a:p>
          <a:p>
            <a:r>
              <a:rPr lang="en-US" sz="2000" dirty="0"/>
              <a:t>To do this the number of successful outcomes was found based on orbits and a class of outcomes was to represent whether it was a success or not</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2" name="Picture 1">
            <a:extLst>
              <a:ext uri="{FF2B5EF4-FFF2-40B4-BE49-F238E27FC236}">
                <a16:creationId xmlns:a16="http://schemas.microsoft.com/office/drawing/2014/main" id="{2F75D6E6-0F1B-FCA3-CCEC-8CF9A7942621}"/>
              </a:ext>
            </a:extLst>
          </p:cNvPr>
          <p:cNvPicPr>
            <a:picLocks noChangeAspect="1"/>
          </p:cNvPicPr>
          <p:nvPr/>
        </p:nvPicPr>
        <p:blipFill>
          <a:blip r:embed="rId3"/>
          <a:stretch>
            <a:fillRect/>
          </a:stretch>
        </p:blipFill>
        <p:spPr>
          <a:xfrm>
            <a:off x="6624638" y="1688306"/>
            <a:ext cx="3378200" cy="1504950"/>
          </a:xfrm>
          <a:prstGeom prst="rect">
            <a:avLst/>
          </a:prstGeom>
        </p:spPr>
      </p:pic>
      <p:pic>
        <p:nvPicPr>
          <p:cNvPr id="3" name="Picture 2">
            <a:extLst>
              <a:ext uri="{FF2B5EF4-FFF2-40B4-BE49-F238E27FC236}">
                <a16:creationId xmlns:a16="http://schemas.microsoft.com/office/drawing/2014/main" id="{10933702-1CAE-6B00-BD5E-183C7E426565}"/>
              </a:ext>
            </a:extLst>
          </p:cNvPr>
          <p:cNvPicPr>
            <a:picLocks noChangeAspect="1"/>
          </p:cNvPicPr>
          <p:nvPr/>
        </p:nvPicPr>
        <p:blipFill>
          <a:blip r:embed="rId4"/>
          <a:stretch>
            <a:fillRect/>
          </a:stretch>
        </p:blipFill>
        <p:spPr>
          <a:xfrm>
            <a:off x="6624638" y="3429000"/>
            <a:ext cx="3640136" cy="305408"/>
          </a:xfrm>
          <a:prstGeom prst="rect">
            <a:avLst/>
          </a:prstGeom>
        </p:spPr>
      </p:pic>
      <p:pic>
        <p:nvPicPr>
          <p:cNvPr id="6" name="Picture 5">
            <a:extLst>
              <a:ext uri="{FF2B5EF4-FFF2-40B4-BE49-F238E27FC236}">
                <a16:creationId xmlns:a16="http://schemas.microsoft.com/office/drawing/2014/main" id="{3A4CA864-3B4B-21E9-DCB3-3A325180A73F}"/>
              </a:ext>
            </a:extLst>
          </p:cNvPr>
          <p:cNvPicPr>
            <a:picLocks noChangeAspect="1"/>
          </p:cNvPicPr>
          <p:nvPr/>
        </p:nvPicPr>
        <p:blipFill>
          <a:blip r:embed="rId5"/>
          <a:stretch>
            <a:fillRect/>
          </a:stretch>
        </p:blipFill>
        <p:spPr>
          <a:xfrm>
            <a:off x="6624638" y="3970152"/>
            <a:ext cx="2935287" cy="143055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Used Matplotlib and seaborn to </a:t>
            </a:r>
            <a:r>
              <a:rPr lang="en-US" sz="2000" dirty="0" err="1">
                <a:solidFill>
                  <a:schemeClr val="accent3">
                    <a:lumMod val="25000"/>
                  </a:schemeClr>
                </a:solidFill>
                <a:latin typeface="Abadi"/>
              </a:rPr>
              <a:t>visualisation</a:t>
            </a:r>
            <a:r>
              <a:rPr lang="en-US" sz="2000" dirty="0">
                <a:solidFill>
                  <a:schemeClr val="accent3">
                    <a:lumMod val="25000"/>
                  </a:schemeClr>
                </a:solidFill>
                <a:latin typeface="Abadi"/>
              </a:rPr>
              <a:t> libraries for the plots</a:t>
            </a:r>
          </a:p>
          <a:p>
            <a:pPr>
              <a:lnSpc>
                <a:spcPct val="100000"/>
              </a:lnSpc>
              <a:spcBef>
                <a:spcPts val="1400"/>
              </a:spcBef>
            </a:pPr>
            <a:r>
              <a:rPr lang="en-US" sz="2000" dirty="0">
                <a:solidFill>
                  <a:schemeClr val="accent3">
                    <a:lumMod val="25000"/>
                  </a:schemeClr>
                </a:solidFill>
                <a:latin typeface="Abadi"/>
              </a:rPr>
              <a:t>The following plots were made to determine the relationships between variables to gain insight on what factors were to be crucial in the success of the first landing:</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Flight Number vs Payload Mass</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Flight Number vs Launch Site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Payload Mass vs Launch Site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Orbit type success rate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Flight Number vs Orbit type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Payload Mass vs Orbit type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Year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000" dirty="0" err="1"/>
              <a:t>Utilised</a:t>
            </a:r>
            <a:r>
              <a:rPr lang="en-US" sz="2000" dirty="0"/>
              <a:t> SQL queries to get lists of information that could be crucial in this investigation. These were the following:</a:t>
            </a:r>
          </a:p>
          <a:p>
            <a:pPr marL="914400" lvl="1" indent="-457200">
              <a:buFont typeface="+mj-lt"/>
              <a:buAutoNum type="arabicPeriod"/>
            </a:pPr>
            <a:r>
              <a:rPr lang="en-US" sz="1600" dirty="0"/>
              <a:t>Names of the unique launch sites using SELECT DISTINCT</a:t>
            </a:r>
          </a:p>
          <a:p>
            <a:pPr marL="914400" lvl="1" indent="-457200">
              <a:buFont typeface="+mj-lt"/>
              <a:buAutoNum type="arabicPeriod"/>
            </a:pPr>
            <a:r>
              <a:rPr lang="en-US" sz="1600" dirty="0"/>
              <a:t>Average Payload Mass using SELECT AVG</a:t>
            </a:r>
          </a:p>
          <a:p>
            <a:pPr marL="914400" lvl="1" indent="-457200">
              <a:buFont typeface="+mj-lt"/>
              <a:buAutoNum type="arabicPeriod"/>
            </a:pPr>
            <a:r>
              <a:rPr lang="en-US" sz="1600" dirty="0"/>
              <a:t>Successful Booster versions using SELECT</a:t>
            </a:r>
          </a:p>
          <a:p>
            <a:pPr marL="914400" lvl="1" indent="-457200">
              <a:buFont typeface="+mj-lt"/>
              <a:buAutoNum type="arabicPeriod"/>
            </a:pPr>
            <a:r>
              <a:rPr lang="en-US" sz="1600" dirty="0"/>
              <a:t>Mission Outcomes using SELECT, COUNT and GROUP BY</a:t>
            </a:r>
          </a:p>
          <a:p>
            <a:pPr marL="914400" lvl="1" indent="-457200">
              <a:buFont typeface="+mj-lt"/>
              <a:buAutoNum type="arabicPeriod"/>
            </a:pP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000" dirty="0"/>
              <a:t>Used Python mapping library Folium to display Launch Sites on the map. </a:t>
            </a:r>
          </a:p>
          <a:p>
            <a:r>
              <a:rPr lang="en-US" sz="2000" dirty="0"/>
              <a:t>These maps had the launch sites marked, the successful and failed landing areas for each site and its distances to its surroundings </a:t>
            </a:r>
          </a:p>
          <a:p>
            <a:r>
              <a:rPr lang="en-US" sz="2000" dirty="0"/>
              <a:t>This was done to see what areas would be the most success and the distances that would be of the most success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used to creative an interactive dashboard so that users can adequately explore the data</a:t>
            </a:r>
          </a:p>
          <a:p>
            <a:pPr>
              <a:lnSpc>
                <a:spcPct val="100000"/>
              </a:lnSpc>
              <a:spcBef>
                <a:spcPts val="1400"/>
              </a:spcBef>
            </a:pPr>
            <a:r>
              <a:rPr lang="en-US" sz="2200" dirty="0">
                <a:solidFill>
                  <a:schemeClr val="accent3">
                    <a:lumMod val="25000"/>
                  </a:schemeClr>
                </a:solidFill>
                <a:latin typeface="Abadi" panose="020B0604020104020204" pitchFamily="34" charset="0"/>
              </a:rPr>
              <a:t>The plots used and can be manipulated by the user (where data can be investigated for all sites or individual sites) to explore were the following: </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Pie chart for the success rate</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Scatter plot for Payload Mass vs Landing outcome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predictive analysis to predict whether the first launch will land successfully or not</a:t>
            </a:r>
          </a:p>
          <a:p>
            <a:pPr>
              <a:lnSpc>
                <a:spcPct val="100000"/>
              </a:lnSpc>
              <a:spcBef>
                <a:spcPts val="1400"/>
              </a:spcBef>
            </a:pPr>
            <a:r>
              <a:rPr lang="en-US" sz="2200" dirty="0">
                <a:solidFill>
                  <a:schemeClr val="accent3">
                    <a:lumMod val="25000"/>
                  </a:schemeClr>
                </a:solidFill>
                <a:latin typeface="Abadi" panose="020B0604020104020204" pitchFamily="34" charset="0"/>
              </a:rPr>
              <a:t>Before data can be used in the model it needed to be </a:t>
            </a:r>
            <a:r>
              <a:rPr lang="en-US" sz="2200" dirty="0" err="1">
                <a:solidFill>
                  <a:schemeClr val="accent3">
                    <a:lumMod val="25000"/>
                  </a:schemeClr>
                </a:solidFill>
                <a:latin typeface="Abadi" panose="020B0604020104020204" pitchFamily="34" charset="0"/>
              </a:rPr>
              <a:t>standardised</a:t>
            </a:r>
            <a:r>
              <a:rPr lang="en-US" sz="2200" dirty="0">
                <a:solidFill>
                  <a:schemeClr val="accent3">
                    <a:lumMod val="25000"/>
                  </a:schemeClr>
                </a:solidFill>
                <a:latin typeface="Abadi" panose="020B0604020104020204" pitchFamily="34" charset="0"/>
              </a:rPr>
              <a:t>, have the correct training </a:t>
            </a:r>
            <a:r>
              <a:rPr lang="en-US" sz="2200" dirty="0" err="1">
                <a:solidFill>
                  <a:schemeClr val="accent3">
                    <a:lumMod val="25000"/>
                  </a:schemeClr>
                </a:solidFill>
                <a:latin typeface="Abadi" panose="020B0604020104020204" pitchFamily="34" charset="0"/>
              </a:rPr>
              <a:t>lables</a:t>
            </a:r>
            <a:r>
              <a:rPr lang="en-US" sz="2200" dirty="0">
                <a:solidFill>
                  <a:schemeClr val="accent3">
                    <a:lumMod val="25000"/>
                  </a:schemeClr>
                </a:solidFill>
                <a:latin typeface="Abadi" panose="020B0604020104020204" pitchFamily="34" charset="0"/>
              </a:rPr>
              <a:t> (class outcome) and split into test data and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Once this was done 3 model types and respect optimal hyperparameters using cross validated grid search were found for each: </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Logistic Regression</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Support Vector Machine</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Accuracy on test data was used to evaluate the models</a:t>
            </a:r>
          </a:p>
          <a:p>
            <a:pPr marL="914400" lvl="1" indent="-4572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1">
            <a:extLst>
              <a:ext uri="{FF2B5EF4-FFF2-40B4-BE49-F238E27FC236}">
                <a16:creationId xmlns:a16="http://schemas.microsoft.com/office/drawing/2014/main" id="{E3BD2AC7-1DAA-7C62-6093-40FAF5EC3EA1}"/>
              </a:ext>
            </a:extLst>
          </p:cNvPr>
          <p:cNvPicPr>
            <a:picLocks noChangeAspect="1"/>
          </p:cNvPicPr>
          <p:nvPr/>
        </p:nvPicPr>
        <p:blipFill>
          <a:blip r:embed="rId3"/>
          <a:stretch>
            <a:fillRect/>
          </a:stretch>
        </p:blipFill>
        <p:spPr>
          <a:xfrm>
            <a:off x="137811" y="1500188"/>
            <a:ext cx="11677952" cy="2417901"/>
          </a:xfrm>
          <a:prstGeom prst="rect">
            <a:avLst/>
          </a:prstGeom>
        </p:spPr>
      </p:pic>
      <p:sp>
        <p:nvSpPr>
          <p:cNvPr id="6" name="TextBox 5">
            <a:extLst>
              <a:ext uri="{FF2B5EF4-FFF2-40B4-BE49-F238E27FC236}">
                <a16:creationId xmlns:a16="http://schemas.microsoft.com/office/drawing/2014/main" id="{E931D55D-88A9-B127-FFB0-813635B97B7E}"/>
              </a:ext>
            </a:extLst>
          </p:cNvPr>
          <p:cNvSpPr txBox="1"/>
          <p:nvPr/>
        </p:nvSpPr>
        <p:spPr>
          <a:xfrm>
            <a:off x="871538" y="4271963"/>
            <a:ext cx="10414073" cy="1200329"/>
          </a:xfrm>
          <a:prstGeom prst="rect">
            <a:avLst/>
          </a:prstGeom>
          <a:noFill/>
        </p:spPr>
        <p:txBody>
          <a:bodyPr wrap="square" rtlCol="0">
            <a:spAutoFit/>
          </a:bodyPr>
          <a:lstStyle/>
          <a:p>
            <a:r>
              <a:rPr lang="en-GB" dirty="0"/>
              <a:t>For this plot 0 represented a failed landing and 1 represented a successful landing. From this graph we can tell that most of the launches came from CCAFS SLC 40. This is also the site that had the most successful landings. However, one point to notice is that it also has the most failures due to the proportions of launches compared to the other 2 sites as well.</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1">
            <a:extLst>
              <a:ext uri="{FF2B5EF4-FFF2-40B4-BE49-F238E27FC236}">
                <a16:creationId xmlns:a16="http://schemas.microsoft.com/office/drawing/2014/main" id="{1F0E47A4-5EDE-4578-FFA3-DC90037E9DAF}"/>
              </a:ext>
            </a:extLst>
          </p:cNvPr>
          <p:cNvPicPr>
            <a:picLocks noChangeAspect="1"/>
          </p:cNvPicPr>
          <p:nvPr/>
        </p:nvPicPr>
        <p:blipFill>
          <a:blip r:embed="rId3"/>
          <a:stretch>
            <a:fillRect/>
          </a:stretch>
        </p:blipFill>
        <p:spPr>
          <a:xfrm>
            <a:off x="214314" y="1400176"/>
            <a:ext cx="11655138" cy="2148808"/>
          </a:xfrm>
          <a:prstGeom prst="rect">
            <a:avLst/>
          </a:prstGeom>
        </p:spPr>
      </p:pic>
      <p:sp>
        <p:nvSpPr>
          <p:cNvPr id="6" name="TextBox 5">
            <a:extLst>
              <a:ext uri="{FF2B5EF4-FFF2-40B4-BE49-F238E27FC236}">
                <a16:creationId xmlns:a16="http://schemas.microsoft.com/office/drawing/2014/main" id="{E141909B-760F-5E8F-6FF0-30B6623A7C35}"/>
              </a:ext>
            </a:extLst>
          </p:cNvPr>
          <p:cNvSpPr txBox="1"/>
          <p:nvPr/>
        </p:nvSpPr>
        <p:spPr>
          <a:xfrm>
            <a:off x="585788" y="3957638"/>
            <a:ext cx="10872184" cy="1477328"/>
          </a:xfrm>
          <a:prstGeom prst="rect">
            <a:avLst/>
          </a:prstGeom>
          <a:noFill/>
        </p:spPr>
        <p:txBody>
          <a:bodyPr wrap="square" rtlCol="0">
            <a:spAutoFit/>
          </a:bodyPr>
          <a:lstStyle/>
          <a:p>
            <a:r>
              <a:rPr lang="en-GB" dirty="0"/>
              <a:t>For this plot 0 represented a failed landing and 1 represented a successful landing. From the plot we can tell that most launches had a payload mass of less than 8000 kg, where most successful landings happen compared to successful landings. However, when the payload mass exceeds 8000 kg, whilst there are fewer data points, the proportion compared to successful landings and failed landings weigh heavier to successful when compared with the proportion of success and failure on data points with payload mass less than 8000 kg</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1">
            <a:extLst>
              <a:ext uri="{FF2B5EF4-FFF2-40B4-BE49-F238E27FC236}">
                <a16:creationId xmlns:a16="http://schemas.microsoft.com/office/drawing/2014/main" id="{369A1218-71DF-E435-FD93-5E4CCA3A73F0}"/>
              </a:ext>
            </a:extLst>
          </p:cNvPr>
          <p:cNvPicPr>
            <a:picLocks noChangeAspect="1"/>
          </p:cNvPicPr>
          <p:nvPr/>
        </p:nvPicPr>
        <p:blipFill>
          <a:blip r:embed="rId3"/>
          <a:stretch>
            <a:fillRect/>
          </a:stretch>
        </p:blipFill>
        <p:spPr>
          <a:xfrm>
            <a:off x="4425273" y="1412604"/>
            <a:ext cx="7531851" cy="3669637"/>
          </a:xfrm>
          <a:prstGeom prst="rect">
            <a:avLst/>
          </a:prstGeom>
        </p:spPr>
      </p:pic>
      <p:sp>
        <p:nvSpPr>
          <p:cNvPr id="6" name="TextBox 5">
            <a:extLst>
              <a:ext uri="{FF2B5EF4-FFF2-40B4-BE49-F238E27FC236}">
                <a16:creationId xmlns:a16="http://schemas.microsoft.com/office/drawing/2014/main" id="{71A16562-D497-CD95-DFAF-D3F75541CBF7}"/>
              </a:ext>
            </a:extLst>
          </p:cNvPr>
          <p:cNvSpPr txBox="1"/>
          <p:nvPr/>
        </p:nvSpPr>
        <p:spPr>
          <a:xfrm>
            <a:off x="400050" y="1443038"/>
            <a:ext cx="3914775" cy="3970318"/>
          </a:xfrm>
          <a:prstGeom prst="rect">
            <a:avLst/>
          </a:prstGeom>
          <a:noFill/>
        </p:spPr>
        <p:txBody>
          <a:bodyPr wrap="square" rtlCol="0">
            <a:spAutoFit/>
          </a:bodyPr>
          <a:lstStyle/>
          <a:p>
            <a:r>
              <a:rPr lang="en-GB" dirty="0"/>
              <a:t>From this plot we can see that the most successful orbit types come from GTO (geosynchronous orbit high orbit) and ISS (low orbit) and the least successful have an orbit type of ES-L1 (small object orbit at the equilibrium of gravitational force between two large bodies, earth and sun), GEO (circular geosynchronous orbit), HEO (highly elliptical orbit) and SO (sun-synchronous orbit). </a:t>
            </a:r>
          </a:p>
          <a:p>
            <a:endParaRPr lang="en-GB" dirty="0"/>
          </a:p>
          <a:p>
            <a:r>
              <a:rPr lang="en-GB" dirty="0"/>
              <a:t>This shows that the most successful orbit type is the geosynchronous high orbit that matches the earths rotation.</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a:extLst>
              <a:ext uri="{FF2B5EF4-FFF2-40B4-BE49-F238E27FC236}">
                <a16:creationId xmlns:a16="http://schemas.microsoft.com/office/drawing/2014/main" id="{EA0F791A-C7AC-70DB-7A78-81D9B6F56C0F}"/>
              </a:ext>
            </a:extLst>
          </p:cNvPr>
          <p:cNvPicPr>
            <a:picLocks noChangeAspect="1"/>
          </p:cNvPicPr>
          <p:nvPr/>
        </p:nvPicPr>
        <p:blipFill>
          <a:blip r:embed="rId3"/>
          <a:stretch>
            <a:fillRect/>
          </a:stretch>
        </p:blipFill>
        <p:spPr>
          <a:xfrm>
            <a:off x="123825" y="1347528"/>
            <a:ext cx="11701066" cy="2481522"/>
          </a:xfrm>
          <a:prstGeom prst="rect">
            <a:avLst/>
          </a:prstGeom>
        </p:spPr>
      </p:pic>
      <p:sp>
        <p:nvSpPr>
          <p:cNvPr id="6" name="TextBox 5">
            <a:extLst>
              <a:ext uri="{FF2B5EF4-FFF2-40B4-BE49-F238E27FC236}">
                <a16:creationId xmlns:a16="http://schemas.microsoft.com/office/drawing/2014/main" id="{149258D4-D430-8260-E1D1-612EC67A56A4}"/>
              </a:ext>
            </a:extLst>
          </p:cNvPr>
          <p:cNvSpPr txBox="1"/>
          <p:nvPr/>
        </p:nvSpPr>
        <p:spPr>
          <a:xfrm>
            <a:off x="657225" y="4114800"/>
            <a:ext cx="10800747" cy="1477328"/>
          </a:xfrm>
          <a:prstGeom prst="rect">
            <a:avLst/>
          </a:prstGeom>
          <a:noFill/>
        </p:spPr>
        <p:txBody>
          <a:bodyPr wrap="square" rtlCol="0">
            <a:spAutoFit/>
          </a:bodyPr>
          <a:lstStyle/>
          <a:p>
            <a:r>
              <a:rPr lang="en-GB" dirty="0"/>
              <a:t>For this plot 0 represents a failed landing and 1 represents a successful landing. As we can see from this plot that the majority of launches went into GTO orbit type and supports the data from the previous slide that GTO orbit has the most successful landings. However, it is worth noting that whilst GTO had the most success cases, this plot displays that the VLEO orbit type seems to have a higher ratio of success to failed landings. More data would be needed to determine whether it would be a better orbit type than GTO.</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a:extLst>
              <a:ext uri="{FF2B5EF4-FFF2-40B4-BE49-F238E27FC236}">
                <a16:creationId xmlns:a16="http://schemas.microsoft.com/office/drawing/2014/main" id="{05B24DCB-8A83-EAE0-7F0C-141F78252CD9}"/>
              </a:ext>
            </a:extLst>
          </p:cNvPr>
          <p:cNvPicPr>
            <a:picLocks noChangeAspect="1"/>
          </p:cNvPicPr>
          <p:nvPr/>
        </p:nvPicPr>
        <p:blipFill>
          <a:blip r:embed="rId3"/>
          <a:stretch>
            <a:fillRect/>
          </a:stretch>
        </p:blipFill>
        <p:spPr>
          <a:xfrm>
            <a:off x="238124" y="1495090"/>
            <a:ext cx="11402521" cy="2362536"/>
          </a:xfrm>
          <a:prstGeom prst="rect">
            <a:avLst/>
          </a:prstGeom>
        </p:spPr>
      </p:pic>
      <p:sp>
        <p:nvSpPr>
          <p:cNvPr id="6" name="TextBox 5">
            <a:extLst>
              <a:ext uri="{FF2B5EF4-FFF2-40B4-BE49-F238E27FC236}">
                <a16:creationId xmlns:a16="http://schemas.microsoft.com/office/drawing/2014/main" id="{46DC7D8D-D8AC-7837-AEA4-0F400F9B9A6F}"/>
              </a:ext>
            </a:extLst>
          </p:cNvPr>
          <p:cNvSpPr txBox="1"/>
          <p:nvPr/>
        </p:nvSpPr>
        <p:spPr>
          <a:xfrm>
            <a:off x="770011" y="4114800"/>
            <a:ext cx="10687961" cy="923330"/>
          </a:xfrm>
          <a:prstGeom prst="rect">
            <a:avLst/>
          </a:prstGeom>
          <a:noFill/>
        </p:spPr>
        <p:txBody>
          <a:bodyPr wrap="square" rtlCol="0">
            <a:spAutoFit/>
          </a:bodyPr>
          <a:lstStyle/>
          <a:p>
            <a:r>
              <a:rPr lang="en-GB" dirty="0"/>
              <a:t>For this plot 0 represents a failed landing and 1 represents a successful landing. As the plot shows most launches have a payload mass of less than 8000 kg. Additionally, the most densely populated region of successful landings seem to happen in the region of 2000 kg to 6000 kg.</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a:extLst>
              <a:ext uri="{FF2B5EF4-FFF2-40B4-BE49-F238E27FC236}">
                <a16:creationId xmlns:a16="http://schemas.microsoft.com/office/drawing/2014/main" id="{31898A6B-31D4-050A-921B-E6DB4FB5CBB8}"/>
              </a:ext>
            </a:extLst>
          </p:cNvPr>
          <p:cNvPicPr>
            <a:picLocks noChangeAspect="1"/>
          </p:cNvPicPr>
          <p:nvPr/>
        </p:nvPicPr>
        <p:blipFill>
          <a:blip r:embed="rId3"/>
          <a:stretch>
            <a:fillRect/>
          </a:stretch>
        </p:blipFill>
        <p:spPr>
          <a:xfrm>
            <a:off x="4252912" y="1371332"/>
            <a:ext cx="7772400" cy="3858161"/>
          </a:xfrm>
          <a:prstGeom prst="rect">
            <a:avLst/>
          </a:prstGeom>
        </p:spPr>
      </p:pic>
      <p:sp>
        <p:nvSpPr>
          <p:cNvPr id="7" name="TextBox 6">
            <a:extLst>
              <a:ext uri="{FF2B5EF4-FFF2-40B4-BE49-F238E27FC236}">
                <a16:creationId xmlns:a16="http://schemas.microsoft.com/office/drawing/2014/main" id="{993DCAE5-E33C-303C-B90A-17F3D9209243}"/>
              </a:ext>
            </a:extLst>
          </p:cNvPr>
          <p:cNvSpPr txBox="1"/>
          <p:nvPr/>
        </p:nvSpPr>
        <p:spPr>
          <a:xfrm>
            <a:off x="214313" y="1371332"/>
            <a:ext cx="3843337" cy="2585323"/>
          </a:xfrm>
          <a:prstGeom prst="rect">
            <a:avLst/>
          </a:prstGeom>
          <a:noFill/>
        </p:spPr>
        <p:txBody>
          <a:bodyPr wrap="square" rtlCol="0">
            <a:spAutoFit/>
          </a:bodyPr>
          <a:lstStyle/>
          <a:p>
            <a:r>
              <a:rPr lang="en-GB" dirty="0"/>
              <a:t>From this plot, we can tell that overall, the success rate is increasing over the years. However, there is a dip between 2017 but a drastic increase to bring it back to a positive from between 2018 and 2019  and peaking at over 0.8. Although, from the last data set from 2019 to 2020 it appears that the success rate is on a downward trend.</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1">
            <a:extLst>
              <a:ext uri="{FF2B5EF4-FFF2-40B4-BE49-F238E27FC236}">
                <a16:creationId xmlns:a16="http://schemas.microsoft.com/office/drawing/2014/main" id="{2A7AE293-2A97-A231-CC8E-6F4BC0760278}"/>
              </a:ext>
            </a:extLst>
          </p:cNvPr>
          <p:cNvPicPr>
            <a:picLocks noChangeAspect="1"/>
          </p:cNvPicPr>
          <p:nvPr/>
        </p:nvPicPr>
        <p:blipFill>
          <a:blip r:embed="rId3"/>
          <a:stretch>
            <a:fillRect/>
          </a:stretch>
        </p:blipFill>
        <p:spPr>
          <a:xfrm>
            <a:off x="5387372" y="1420813"/>
            <a:ext cx="6070600" cy="2959100"/>
          </a:xfrm>
          <a:prstGeom prst="rect">
            <a:avLst/>
          </a:prstGeom>
        </p:spPr>
      </p:pic>
      <p:sp>
        <p:nvSpPr>
          <p:cNvPr id="6" name="TextBox 5">
            <a:extLst>
              <a:ext uri="{FF2B5EF4-FFF2-40B4-BE49-F238E27FC236}">
                <a16:creationId xmlns:a16="http://schemas.microsoft.com/office/drawing/2014/main" id="{8980CB83-30DA-7638-8E7F-80C08CA5F6FF}"/>
              </a:ext>
            </a:extLst>
          </p:cNvPr>
          <p:cNvSpPr txBox="1"/>
          <p:nvPr/>
        </p:nvSpPr>
        <p:spPr>
          <a:xfrm>
            <a:off x="285750" y="1420813"/>
            <a:ext cx="4943475" cy="923330"/>
          </a:xfrm>
          <a:prstGeom prst="rect">
            <a:avLst/>
          </a:prstGeom>
          <a:noFill/>
        </p:spPr>
        <p:txBody>
          <a:bodyPr wrap="square" rtlCol="0">
            <a:spAutoFit/>
          </a:bodyPr>
          <a:lstStyle/>
          <a:p>
            <a:r>
              <a:rPr lang="en-GB" dirty="0"/>
              <a:t>The SQL query SELECT DISTINCT was used to be able to obtain all the launch sites that SpaceX used without there being duplicated values.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B22C927-A1BE-DCF7-ED4E-67C6066D2574}"/>
              </a:ext>
            </a:extLst>
          </p:cNvPr>
          <p:cNvPicPr>
            <a:picLocks noChangeAspect="1"/>
          </p:cNvPicPr>
          <p:nvPr/>
        </p:nvPicPr>
        <p:blipFill>
          <a:blip r:embed="rId3"/>
          <a:stretch>
            <a:fillRect/>
          </a:stretch>
        </p:blipFill>
        <p:spPr>
          <a:xfrm>
            <a:off x="6504972" y="1486536"/>
            <a:ext cx="4953000" cy="4140200"/>
          </a:xfrm>
          <a:prstGeom prst="rect">
            <a:avLst/>
          </a:prstGeom>
        </p:spPr>
      </p:pic>
      <p:sp>
        <p:nvSpPr>
          <p:cNvPr id="7" name="TextBox 6">
            <a:extLst>
              <a:ext uri="{FF2B5EF4-FFF2-40B4-BE49-F238E27FC236}">
                <a16:creationId xmlns:a16="http://schemas.microsoft.com/office/drawing/2014/main" id="{4B709BEC-841B-8D33-9E73-AB5A2F4B93B4}"/>
              </a:ext>
            </a:extLst>
          </p:cNvPr>
          <p:cNvSpPr txBox="1"/>
          <p:nvPr/>
        </p:nvSpPr>
        <p:spPr>
          <a:xfrm>
            <a:off x="628650" y="1514475"/>
            <a:ext cx="5715000" cy="1477328"/>
          </a:xfrm>
          <a:prstGeom prst="rect">
            <a:avLst/>
          </a:prstGeom>
          <a:noFill/>
        </p:spPr>
        <p:txBody>
          <a:bodyPr wrap="square" rtlCol="0">
            <a:spAutoFit/>
          </a:bodyPr>
          <a:lstStyle/>
          <a:p>
            <a:r>
              <a:rPr lang="en-GB" dirty="0"/>
              <a:t>The SQL query SELECT was used to specify launch site, where condition was put into to specify that I wanted launches that started with ‘CCA’ and used ‘%’ to indicated any letters or symbols after. Additionally, the LIMIT clause was used to limit to 5 records</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1">
            <a:extLst>
              <a:ext uri="{FF2B5EF4-FFF2-40B4-BE49-F238E27FC236}">
                <a16:creationId xmlns:a16="http://schemas.microsoft.com/office/drawing/2014/main" id="{D1BECD69-421A-1787-14EA-744AA9A9FFFC}"/>
              </a:ext>
            </a:extLst>
          </p:cNvPr>
          <p:cNvPicPr>
            <a:picLocks noChangeAspect="1"/>
          </p:cNvPicPr>
          <p:nvPr/>
        </p:nvPicPr>
        <p:blipFill>
          <a:blip r:embed="rId3"/>
          <a:stretch>
            <a:fillRect/>
          </a:stretch>
        </p:blipFill>
        <p:spPr>
          <a:xfrm>
            <a:off x="6942211" y="1519238"/>
            <a:ext cx="4343400" cy="2705100"/>
          </a:xfrm>
          <a:prstGeom prst="rect">
            <a:avLst/>
          </a:prstGeom>
        </p:spPr>
      </p:pic>
      <p:sp>
        <p:nvSpPr>
          <p:cNvPr id="6" name="TextBox 5">
            <a:extLst>
              <a:ext uri="{FF2B5EF4-FFF2-40B4-BE49-F238E27FC236}">
                <a16:creationId xmlns:a16="http://schemas.microsoft.com/office/drawing/2014/main" id="{1EDA282B-DF23-F0D8-33F6-513A017EB58F}"/>
              </a:ext>
            </a:extLst>
          </p:cNvPr>
          <p:cNvSpPr txBox="1"/>
          <p:nvPr/>
        </p:nvSpPr>
        <p:spPr>
          <a:xfrm>
            <a:off x="585788" y="1600200"/>
            <a:ext cx="6172200" cy="646331"/>
          </a:xfrm>
          <a:prstGeom prst="rect">
            <a:avLst/>
          </a:prstGeom>
          <a:noFill/>
        </p:spPr>
        <p:txBody>
          <a:bodyPr wrap="square" rtlCol="0">
            <a:spAutoFit/>
          </a:bodyPr>
          <a:lstStyle/>
          <a:p>
            <a:r>
              <a:rPr lang="en-GB" dirty="0"/>
              <a:t>A SELECT SUM SQL query was used to find the total payload mass used by NASA (CRS)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
        <p:nvSpPr>
          <p:cNvPr id="6" name="TextBox 5">
            <a:extLst>
              <a:ext uri="{FF2B5EF4-FFF2-40B4-BE49-F238E27FC236}">
                <a16:creationId xmlns:a16="http://schemas.microsoft.com/office/drawing/2014/main" id="{9E69ECF3-B082-1BD7-B566-2BC5E489A3EA}"/>
              </a:ext>
            </a:extLst>
          </p:cNvPr>
          <p:cNvSpPr txBox="1"/>
          <p:nvPr/>
        </p:nvSpPr>
        <p:spPr>
          <a:xfrm>
            <a:off x="770011" y="1514475"/>
            <a:ext cx="5787952" cy="1200329"/>
          </a:xfrm>
          <a:prstGeom prst="rect">
            <a:avLst/>
          </a:prstGeom>
          <a:noFill/>
        </p:spPr>
        <p:txBody>
          <a:bodyPr wrap="square" rtlCol="0">
            <a:spAutoFit/>
          </a:bodyPr>
          <a:lstStyle/>
          <a:p>
            <a:r>
              <a:rPr lang="en-GB" dirty="0"/>
              <a:t>A SQL SELECT AVG query was used to determine the average payload mass. Additionally, a WHERE clause was used to specify that I wanted the average payload mass of the booster version F9 v1.1</a:t>
            </a:r>
          </a:p>
        </p:txBody>
      </p:sp>
      <p:pic>
        <p:nvPicPr>
          <p:cNvPr id="8" name="Picture 7">
            <a:extLst>
              <a:ext uri="{FF2B5EF4-FFF2-40B4-BE49-F238E27FC236}">
                <a16:creationId xmlns:a16="http://schemas.microsoft.com/office/drawing/2014/main" id="{29A85B19-F4C0-3892-F317-9AC631DE79DA}"/>
              </a:ext>
            </a:extLst>
          </p:cNvPr>
          <p:cNvPicPr>
            <a:picLocks noChangeAspect="1"/>
          </p:cNvPicPr>
          <p:nvPr/>
        </p:nvPicPr>
        <p:blipFill>
          <a:blip r:embed="rId3"/>
          <a:stretch>
            <a:fillRect/>
          </a:stretch>
        </p:blipFill>
        <p:spPr>
          <a:xfrm>
            <a:off x="6327172" y="1514475"/>
            <a:ext cx="4775200" cy="2590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7E9CC033-6225-8BEE-D654-C80FA088C160}"/>
              </a:ext>
            </a:extLst>
          </p:cNvPr>
          <p:cNvPicPr>
            <a:picLocks noChangeAspect="1"/>
          </p:cNvPicPr>
          <p:nvPr/>
        </p:nvPicPr>
        <p:blipFill>
          <a:blip r:embed="rId3"/>
          <a:stretch>
            <a:fillRect/>
          </a:stretch>
        </p:blipFill>
        <p:spPr>
          <a:xfrm>
            <a:off x="5253111" y="1470025"/>
            <a:ext cx="6032500" cy="2603500"/>
          </a:xfrm>
          <a:prstGeom prst="rect">
            <a:avLst/>
          </a:prstGeom>
        </p:spPr>
      </p:pic>
      <p:sp>
        <p:nvSpPr>
          <p:cNvPr id="6" name="TextBox 5">
            <a:extLst>
              <a:ext uri="{FF2B5EF4-FFF2-40B4-BE49-F238E27FC236}">
                <a16:creationId xmlns:a16="http://schemas.microsoft.com/office/drawing/2014/main" id="{1D21A387-201D-07C5-1E7F-E96039F8F842}"/>
              </a:ext>
            </a:extLst>
          </p:cNvPr>
          <p:cNvSpPr txBox="1"/>
          <p:nvPr/>
        </p:nvSpPr>
        <p:spPr>
          <a:xfrm>
            <a:off x="871538" y="1443038"/>
            <a:ext cx="4214812" cy="923330"/>
          </a:xfrm>
          <a:prstGeom prst="rect">
            <a:avLst/>
          </a:prstGeom>
          <a:noFill/>
        </p:spPr>
        <p:txBody>
          <a:bodyPr wrap="square" rtlCol="0">
            <a:spAutoFit/>
          </a:bodyPr>
          <a:lstStyle/>
          <a:p>
            <a:r>
              <a:rPr lang="en-GB" dirty="0"/>
              <a:t>Using SELECT MIN query along with a conditional to find when the first successful launch was.</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3060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SELECT query along with a conditional of the payload mass being between 4000 kg and 6000 kg. Additionally, there is a condition added to provide the data to be only based on successful landings.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114CC27D-8EEB-96E7-49DC-38E370ADEB2B}"/>
              </a:ext>
            </a:extLst>
          </p:cNvPr>
          <p:cNvPicPr>
            <a:picLocks noChangeAspect="1"/>
          </p:cNvPicPr>
          <p:nvPr/>
        </p:nvPicPr>
        <p:blipFill>
          <a:blip r:embed="rId3"/>
          <a:stretch>
            <a:fillRect/>
          </a:stretch>
        </p:blipFill>
        <p:spPr>
          <a:xfrm>
            <a:off x="7788031" y="1719263"/>
            <a:ext cx="3497580" cy="4457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SELECT and COUNT query to find all the fields of the specific mission outcomes. The information was grouped by mission outcome and saved in the column TOTAL_NUMBER to display the total number of successful and failed missions.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59E54F4-9C0A-9F11-3E8A-7B75AA40224F}"/>
              </a:ext>
            </a:extLst>
          </p:cNvPr>
          <p:cNvPicPr>
            <a:picLocks noChangeAspect="1"/>
          </p:cNvPicPr>
          <p:nvPr/>
        </p:nvPicPr>
        <p:blipFill>
          <a:blip r:embed="rId3"/>
          <a:stretch>
            <a:fillRect/>
          </a:stretch>
        </p:blipFill>
        <p:spPr>
          <a:xfrm>
            <a:off x="6468229" y="1825625"/>
            <a:ext cx="4953760" cy="24939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B961D848-6E31-DD15-98E1-23FED366EB47}"/>
              </a:ext>
            </a:extLst>
          </p:cNvPr>
          <p:cNvSpPr txBox="1"/>
          <p:nvPr/>
        </p:nvSpPr>
        <p:spPr>
          <a:xfrm>
            <a:off x="928688" y="1557338"/>
            <a:ext cx="9629775" cy="3170099"/>
          </a:xfrm>
          <a:prstGeom prst="rect">
            <a:avLst/>
          </a:prstGeom>
          <a:noFill/>
        </p:spPr>
        <p:txBody>
          <a:bodyPr wrap="square" rtlCol="0">
            <a:spAutoFit/>
          </a:bodyPr>
          <a:lstStyle/>
          <a:p>
            <a:r>
              <a:rPr lang="en-US" sz="2000" dirty="0"/>
              <a:t>For this data science project various methodologies and data analysis were used to obtain analytical results. The following methodologies were used in this project: </a:t>
            </a:r>
          </a:p>
          <a:p>
            <a:pPr marL="285750" indent="-285750">
              <a:buFont typeface="Arial" panose="020B0604020202020204" pitchFamily="34" charset="0"/>
              <a:buChar char="•"/>
            </a:pPr>
            <a:r>
              <a:rPr lang="en-US" sz="2000" dirty="0"/>
              <a:t>Data collection</a:t>
            </a:r>
          </a:p>
          <a:p>
            <a:pPr marL="285750" indent="-285750">
              <a:buFont typeface="Arial" panose="020B0604020202020204" pitchFamily="34" charset="0"/>
              <a:buChar char="•"/>
            </a:pPr>
            <a:r>
              <a:rPr lang="en-US" sz="2000" dirty="0"/>
              <a:t>Data wrangling</a:t>
            </a:r>
          </a:p>
          <a:p>
            <a:pPr marL="285750" indent="-285750">
              <a:buFont typeface="Arial" panose="020B0604020202020204" pitchFamily="34" charset="0"/>
              <a:buChar char="•"/>
            </a:pPr>
            <a:r>
              <a:rPr lang="en-US" sz="2000" dirty="0"/>
              <a:t>Exploratory data analysis</a:t>
            </a:r>
          </a:p>
          <a:p>
            <a:pPr marL="285750" indent="-285750">
              <a:buFont typeface="Arial" panose="020B0604020202020204" pitchFamily="34" charset="0"/>
              <a:buChar char="•"/>
            </a:pPr>
            <a:r>
              <a:rPr lang="en-US" sz="2000" dirty="0"/>
              <a:t>Data visualization</a:t>
            </a:r>
          </a:p>
          <a:p>
            <a:pPr marL="285750" indent="-285750">
              <a:buFont typeface="Arial" panose="020B0604020202020204" pitchFamily="34" charset="0"/>
              <a:buChar char="•"/>
            </a:pPr>
            <a:r>
              <a:rPr lang="en-US" sz="2000" dirty="0"/>
              <a:t>Model development and predictive analysis </a:t>
            </a:r>
          </a:p>
          <a:p>
            <a:pPr marL="285750" indent="-285750">
              <a:buFont typeface="Arial" panose="020B0604020202020204" pitchFamily="34" charset="0"/>
              <a:buChar char="•"/>
            </a:pPr>
            <a:endParaRPr lang="en-US" sz="2000" dirty="0"/>
          </a:p>
          <a:p>
            <a:r>
              <a:rPr lang="en-US" sz="2000" dirty="0"/>
              <a:t>This allows us to have a through analysis and investigation to see the main factors that determine the outcome and make predictions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33538"/>
            <a:ext cx="6859120" cy="454342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SELECT DISTINCT query to find the distinct boosters without duplicates. To find the boosters that carried the maximum payload an aggregate function is used. The first condition is to find the specific payload mass and within that condition is a second condition for the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DA4F590-BAC3-E921-0795-4FE27B4AB2C6}"/>
              </a:ext>
            </a:extLst>
          </p:cNvPr>
          <p:cNvPicPr>
            <a:picLocks noChangeAspect="1"/>
          </p:cNvPicPr>
          <p:nvPr/>
        </p:nvPicPr>
        <p:blipFill>
          <a:blip r:embed="rId4"/>
          <a:stretch>
            <a:fillRect/>
          </a:stretch>
        </p:blipFill>
        <p:spPr>
          <a:xfrm>
            <a:off x="7801491" y="1633538"/>
            <a:ext cx="3484120" cy="45434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8775"/>
            <a:ext cx="5216454" cy="439679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Using SELECT query and two conditions to obtain the landing outcome, booster version, launch site, date of failed missions in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1">
            <a:extLst>
              <a:ext uri="{FF2B5EF4-FFF2-40B4-BE49-F238E27FC236}">
                <a16:creationId xmlns:a16="http://schemas.microsoft.com/office/drawing/2014/main" id="{3E51832B-3D75-B305-D599-A0256F64E852}"/>
              </a:ext>
            </a:extLst>
          </p:cNvPr>
          <p:cNvPicPr>
            <a:picLocks noChangeAspect="1"/>
          </p:cNvPicPr>
          <p:nvPr/>
        </p:nvPicPr>
        <p:blipFill>
          <a:blip r:embed="rId3"/>
          <a:stretch>
            <a:fillRect/>
          </a:stretch>
        </p:blipFill>
        <p:spPr>
          <a:xfrm>
            <a:off x="6205536" y="1628775"/>
            <a:ext cx="5216454" cy="24939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16403"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SELECT query, with a group by to group the count of landings types and an order by desc to order them from highest to lowest to see what are the most type of landings. This data was conditioned for the dates between 2010/06/04 and 2017/03/20.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AE71E03-DDC2-12B2-EA53-861E6BA8D241}"/>
              </a:ext>
            </a:extLst>
          </p:cNvPr>
          <p:cNvPicPr>
            <a:picLocks noChangeAspect="1"/>
          </p:cNvPicPr>
          <p:nvPr/>
        </p:nvPicPr>
        <p:blipFill>
          <a:blip r:embed="rId3"/>
          <a:stretch>
            <a:fillRect/>
          </a:stretch>
        </p:blipFill>
        <p:spPr>
          <a:xfrm>
            <a:off x="6271921" y="1700213"/>
            <a:ext cx="5186051" cy="39417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1&gt;</a:t>
            </a:r>
          </a:p>
        </p:txBody>
      </p:sp>
      <p:pic>
        <p:nvPicPr>
          <p:cNvPr id="6" name="Picture 5">
            <a:extLst>
              <a:ext uri="{FF2B5EF4-FFF2-40B4-BE49-F238E27FC236}">
                <a16:creationId xmlns:a16="http://schemas.microsoft.com/office/drawing/2014/main" id="{4D987F46-2E18-DB56-416C-A7071757B480}"/>
              </a:ext>
            </a:extLst>
          </p:cNvPr>
          <p:cNvPicPr>
            <a:picLocks noChangeAspect="1"/>
          </p:cNvPicPr>
          <p:nvPr/>
        </p:nvPicPr>
        <p:blipFill>
          <a:blip r:embed="rId3"/>
          <a:stretch>
            <a:fillRect/>
          </a:stretch>
        </p:blipFill>
        <p:spPr>
          <a:xfrm>
            <a:off x="5490560" y="1389492"/>
            <a:ext cx="5967412" cy="3049800"/>
          </a:xfrm>
          <a:prstGeom prst="rect">
            <a:avLst/>
          </a:prstGeom>
        </p:spPr>
      </p:pic>
      <p:sp>
        <p:nvSpPr>
          <p:cNvPr id="7" name="TextBox 6">
            <a:extLst>
              <a:ext uri="{FF2B5EF4-FFF2-40B4-BE49-F238E27FC236}">
                <a16:creationId xmlns:a16="http://schemas.microsoft.com/office/drawing/2014/main" id="{59C383E0-8EE1-7E28-BB88-AF8C2CA36EA0}"/>
              </a:ext>
            </a:extLst>
          </p:cNvPr>
          <p:cNvSpPr txBox="1"/>
          <p:nvPr/>
        </p:nvSpPr>
        <p:spPr>
          <a:xfrm>
            <a:off x="770011" y="1400175"/>
            <a:ext cx="4659239" cy="1200329"/>
          </a:xfrm>
          <a:prstGeom prst="rect">
            <a:avLst/>
          </a:prstGeom>
          <a:noFill/>
        </p:spPr>
        <p:txBody>
          <a:bodyPr wrap="square" rtlCol="0">
            <a:spAutoFit/>
          </a:bodyPr>
          <a:lstStyle/>
          <a:p>
            <a:r>
              <a:rPr lang="en-GB" dirty="0"/>
              <a:t>Folium map produced of the launch sites. As the map shows, both launch sites are in proximity of the equator and are both located on the coast as well.</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2&gt;</a:t>
            </a:r>
          </a:p>
        </p:txBody>
      </p:sp>
      <p:pic>
        <p:nvPicPr>
          <p:cNvPr id="2" name="Picture 1">
            <a:extLst>
              <a:ext uri="{FF2B5EF4-FFF2-40B4-BE49-F238E27FC236}">
                <a16:creationId xmlns:a16="http://schemas.microsoft.com/office/drawing/2014/main" id="{F86DC1BC-6666-E433-59B7-D8507E1D53D1}"/>
              </a:ext>
            </a:extLst>
          </p:cNvPr>
          <p:cNvPicPr>
            <a:picLocks noChangeAspect="1"/>
          </p:cNvPicPr>
          <p:nvPr/>
        </p:nvPicPr>
        <p:blipFill>
          <a:blip r:embed="rId3"/>
          <a:stretch>
            <a:fillRect/>
          </a:stretch>
        </p:blipFill>
        <p:spPr>
          <a:xfrm>
            <a:off x="6901774" y="1354685"/>
            <a:ext cx="4556198" cy="2641171"/>
          </a:xfrm>
          <a:prstGeom prst="rect">
            <a:avLst/>
          </a:prstGeom>
        </p:spPr>
      </p:pic>
      <p:sp>
        <p:nvSpPr>
          <p:cNvPr id="4" name="TextBox 3">
            <a:extLst>
              <a:ext uri="{FF2B5EF4-FFF2-40B4-BE49-F238E27FC236}">
                <a16:creationId xmlns:a16="http://schemas.microsoft.com/office/drawing/2014/main" id="{E71FAFB3-4641-D279-3253-B072E7C1A5C5}"/>
              </a:ext>
            </a:extLst>
          </p:cNvPr>
          <p:cNvSpPr txBox="1"/>
          <p:nvPr/>
        </p:nvSpPr>
        <p:spPr>
          <a:xfrm>
            <a:off x="770011" y="1385888"/>
            <a:ext cx="6045127" cy="1477328"/>
          </a:xfrm>
          <a:prstGeom prst="rect">
            <a:avLst/>
          </a:prstGeom>
          <a:noFill/>
        </p:spPr>
        <p:txBody>
          <a:bodyPr wrap="square" rtlCol="0">
            <a:spAutoFit/>
          </a:bodyPr>
          <a:lstStyle/>
          <a:p>
            <a:r>
              <a:rPr lang="en-GB" dirty="0"/>
              <a:t>Folium map to display the mission outcomes of the landing sites. As the map shows it displays the area of the landing site and additionally, has colour coded the number of successful landings with green and the number of failed landings with red. </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3&gt;</a:t>
            </a:r>
          </a:p>
        </p:txBody>
      </p:sp>
      <p:sp>
        <p:nvSpPr>
          <p:cNvPr id="4" name="TextBox 3">
            <a:extLst>
              <a:ext uri="{FF2B5EF4-FFF2-40B4-BE49-F238E27FC236}">
                <a16:creationId xmlns:a16="http://schemas.microsoft.com/office/drawing/2014/main" id="{DAA900D6-A8B6-DDDD-77A9-C3E089208998}"/>
              </a:ext>
            </a:extLst>
          </p:cNvPr>
          <p:cNvSpPr txBox="1"/>
          <p:nvPr/>
        </p:nvSpPr>
        <p:spPr>
          <a:xfrm>
            <a:off x="770011" y="1504208"/>
            <a:ext cx="5830814" cy="2308324"/>
          </a:xfrm>
          <a:prstGeom prst="rect">
            <a:avLst/>
          </a:prstGeom>
          <a:noFill/>
        </p:spPr>
        <p:txBody>
          <a:bodyPr wrap="square" rtlCol="0">
            <a:spAutoFit/>
          </a:bodyPr>
          <a:lstStyle/>
          <a:p>
            <a:r>
              <a:rPr lang="en-GB" dirty="0"/>
              <a:t>As the map shows, the folium maps were produced where blue lines would display the distance launch sites are from the coastline, highways, and railways. The launch sites are closely located to railways and coastlines. I think this is to do with the transport of materials and in case of a bad landing then it is close to a large body of water. Additionally, the sites are far from highways and city to avoid any damage to the public. </a:t>
            </a:r>
          </a:p>
        </p:txBody>
      </p:sp>
      <p:pic>
        <p:nvPicPr>
          <p:cNvPr id="6" name="Picture 5">
            <a:extLst>
              <a:ext uri="{FF2B5EF4-FFF2-40B4-BE49-F238E27FC236}">
                <a16:creationId xmlns:a16="http://schemas.microsoft.com/office/drawing/2014/main" id="{524CFB22-F0A5-64A5-AEEC-F27DFC70EAF0}"/>
              </a:ext>
            </a:extLst>
          </p:cNvPr>
          <p:cNvPicPr>
            <a:picLocks noChangeAspect="1"/>
          </p:cNvPicPr>
          <p:nvPr/>
        </p:nvPicPr>
        <p:blipFill>
          <a:blip r:embed="rId3"/>
          <a:stretch>
            <a:fillRect/>
          </a:stretch>
        </p:blipFill>
        <p:spPr>
          <a:xfrm>
            <a:off x="6711455" y="1385887"/>
            <a:ext cx="4574156" cy="2659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Show the screenshot of launch success count for all sites, in a </a:t>
            </a:r>
            <a:r>
              <a:rPr lang="en-US" sz="2200" err="1">
                <a:solidFill>
                  <a:schemeClr val="accent3">
                    <a:lumMod val="25000"/>
                  </a:schemeClr>
                </a:solidFill>
                <a:latin typeface="Abadi"/>
              </a:rPr>
              <a:t>piechart</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Show the screenshot of the </a:t>
            </a:r>
            <a:r>
              <a:rPr lang="en-US" sz="2200" err="1">
                <a:solidFill>
                  <a:schemeClr val="accent3">
                    <a:lumMod val="25000"/>
                  </a:schemeClr>
                </a:solidFill>
                <a:latin typeface="Abadi"/>
              </a:rPr>
              <a:t>piechart</a:t>
            </a:r>
            <a:r>
              <a:rPr lang="en-US" sz="2200">
                <a:solidFill>
                  <a:schemeClr val="accent3">
                    <a:lumMod val="25000"/>
                  </a:schemeClr>
                </a:solidFill>
                <a:latin typeface="Abadi"/>
              </a:rPr>
              <a:t> for the launch site with highest launch success ratio</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TextBox 2">
            <a:extLst>
              <a:ext uri="{FF2B5EF4-FFF2-40B4-BE49-F238E27FC236}">
                <a16:creationId xmlns:a16="http://schemas.microsoft.com/office/drawing/2014/main" id="{3F98BF72-2CD1-C50B-5692-CFEE58D13A6C}"/>
              </a:ext>
            </a:extLst>
          </p:cNvPr>
          <p:cNvSpPr txBox="1"/>
          <p:nvPr/>
        </p:nvSpPr>
        <p:spPr>
          <a:xfrm>
            <a:off x="1030310" y="1493949"/>
            <a:ext cx="9775065" cy="1938992"/>
          </a:xfrm>
          <a:prstGeom prst="rect">
            <a:avLst/>
          </a:prstGeom>
          <a:noFill/>
        </p:spPr>
        <p:txBody>
          <a:bodyPr wrap="square" rtlCol="0">
            <a:spAutoFit/>
          </a:bodyPr>
          <a:lstStyle/>
          <a:p>
            <a:r>
              <a:rPr lang="en-US" sz="2000" dirty="0"/>
              <a:t>For this data science project, I am tasked to work in the role of a data scientist working for a rocket company called </a:t>
            </a:r>
            <a:r>
              <a:rPr lang="en-US" sz="2000" dirty="0" err="1"/>
              <a:t>SpaceY</a:t>
            </a:r>
            <a:r>
              <a:rPr lang="en-US" sz="2000" dirty="0"/>
              <a:t>. SpaceX advertises the Falcon 9 rocket launches on its website with a cost of 62 million dollars whilst other providers cost upward of 165 million dollars. This is because SpaceX can reuse the first stage if it can land safely. Therefore, the purpose of this project is to </a:t>
            </a:r>
            <a:r>
              <a:rPr lang="en-GB" sz="2000" noProof="0" dirty="0"/>
              <a:t>analyse</a:t>
            </a:r>
            <a:r>
              <a:rPr lang="en-US" sz="2000" dirty="0"/>
              <a:t> what it takes for the first stage to land. This can therefore be used if an alternate company </a:t>
            </a:r>
            <a:r>
              <a:rPr lang="en-GB" sz="2000" dirty="0"/>
              <a:t>wants to bid against SpaceX for a rocket launch.</a:t>
            </a:r>
            <a:endParaRPr lang="en-US" sz="20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1">
            <a:extLst>
              <a:ext uri="{FF2B5EF4-FFF2-40B4-BE49-F238E27FC236}">
                <a16:creationId xmlns:a16="http://schemas.microsoft.com/office/drawing/2014/main" id="{FDDBC02A-4458-20AF-7DF6-51CC4226DE34}"/>
              </a:ext>
            </a:extLst>
          </p:cNvPr>
          <p:cNvPicPr>
            <a:picLocks noChangeAspect="1"/>
          </p:cNvPicPr>
          <p:nvPr/>
        </p:nvPicPr>
        <p:blipFill>
          <a:blip r:embed="rId3"/>
          <a:stretch>
            <a:fillRect/>
          </a:stretch>
        </p:blipFill>
        <p:spPr>
          <a:xfrm>
            <a:off x="6225481" y="1357313"/>
            <a:ext cx="5232491" cy="3077936"/>
          </a:xfrm>
          <a:prstGeom prst="rect">
            <a:avLst/>
          </a:prstGeom>
        </p:spPr>
      </p:pic>
      <p:sp>
        <p:nvSpPr>
          <p:cNvPr id="3" name="TextBox 2">
            <a:extLst>
              <a:ext uri="{FF2B5EF4-FFF2-40B4-BE49-F238E27FC236}">
                <a16:creationId xmlns:a16="http://schemas.microsoft.com/office/drawing/2014/main" id="{EB7560D1-B3DA-49E6-FD64-083418FB5CBC}"/>
              </a:ext>
            </a:extLst>
          </p:cNvPr>
          <p:cNvSpPr txBox="1"/>
          <p:nvPr/>
        </p:nvSpPr>
        <p:spPr>
          <a:xfrm>
            <a:off x="770011" y="1385888"/>
            <a:ext cx="5325989" cy="1200329"/>
          </a:xfrm>
          <a:prstGeom prst="rect">
            <a:avLst/>
          </a:prstGeom>
          <a:noFill/>
        </p:spPr>
        <p:txBody>
          <a:bodyPr wrap="square" rtlCol="0">
            <a:spAutoFit/>
          </a:bodyPr>
          <a:lstStyle/>
          <a:p>
            <a:r>
              <a:rPr lang="en-GB" dirty="0"/>
              <a:t>As the bar chart shows, the calculated accuracy is weakest for the decision tree. However, for the KNN, SVM and Logistic Regression model, the accuracies have levelled off at roughly 0.83.</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1">
            <a:extLst>
              <a:ext uri="{FF2B5EF4-FFF2-40B4-BE49-F238E27FC236}">
                <a16:creationId xmlns:a16="http://schemas.microsoft.com/office/drawing/2014/main" id="{EFD46C04-B7BD-F83F-550B-8F80CABD5714}"/>
              </a:ext>
            </a:extLst>
          </p:cNvPr>
          <p:cNvPicPr>
            <a:picLocks noChangeAspect="1"/>
          </p:cNvPicPr>
          <p:nvPr/>
        </p:nvPicPr>
        <p:blipFill>
          <a:blip r:embed="rId3"/>
          <a:stretch>
            <a:fillRect/>
          </a:stretch>
        </p:blipFill>
        <p:spPr>
          <a:xfrm>
            <a:off x="6900863" y="1512881"/>
            <a:ext cx="4557109" cy="3462219"/>
          </a:xfrm>
          <a:prstGeom prst="rect">
            <a:avLst/>
          </a:prstGeom>
        </p:spPr>
      </p:pic>
      <p:sp>
        <p:nvSpPr>
          <p:cNvPr id="3" name="TextBox 2">
            <a:extLst>
              <a:ext uri="{FF2B5EF4-FFF2-40B4-BE49-F238E27FC236}">
                <a16:creationId xmlns:a16="http://schemas.microsoft.com/office/drawing/2014/main" id="{C98105FE-AC5C-1E8A-AF3B-8545F1111958}"/>
              </a:ext>
            </a:extLst>
          </p:cNvPr>
          <p:cNvSpPr txBox="1"/>
          <p:nvPr/>
        </p:nvSpPr>
        <p:spPr>
          <a:xfrm>
            <a:off x="885825" y="1443038"/>
            <a:ext cx="5843588" cy="2862322"/>
          </a:xfrm>
          <a:prstGeom prst="rect">
            <a:avLst/>
          </a:prstGeom>
          <a:noFill/>
        </p:spPr>
        <p:txBody>
          <a:bodyPr wrap="square" rtlCol="0">
            <a:spAutoFit/>
          </a:bodyPr>
          <a:lstStyle/>
          <a:p>
            <a:r>
              <a:rPr lang="en-GB" dirty="0"/>
              <a:t>The confusion matrix for the 3 best performing models tied with the same matrix. The decision tree model, the worst accuracy, had, instead of predicting all 12 correctly landed, predicted 10 correctly and 2 did not land incorrectly. </a:t>
            </a:r>
          </a:p>
          <a:p>
            <a:endParaRPr lang="en-GB" dirty="0"/>
          </a:p>
          <a:p>
            <a:r>
              <a:rPr lang="en-GB" dirty="0"/>
              <a:t>However, the confusion matrix to the right matched with the other three more accurate models. As the matrix shows the only problem it had with prediction was incorrectly classifying the land to be successful when it in actuality it did not land.</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prediction models produced we can predict if SpaceX first booster will land successfully with 83% accuracy. </a:t>
            </a:r>
          </a:p>
          <a:p>
            <a:pPr>
              <a:lnSpc>
                <a:spcPct val="100000"/>
              </a:lnSpc>
              <a:spcBef>
                <a:spcPts val="1400"/>
              </a:spcBef>
            </a:pPr>
            <a:r>
              <a:rPr lang="en-US" sz="2200" dirty="0">
                <a:solidFill>
                  <a:schemeClr val="accent3">
                    <a:lumMod val="25000"/>
                  </a:schemeClr>
                </a:solidFill>
                <a:latin typeface="Abadi" panose="020B0604020104020204" pitchFamily="34" charset="0"/>
              </a:rPr>
              <a:t>From the yearly trend found, is has a negative correlation after 2019 therefore meaning the rate of successful landings decrease. However, the data was only up to 2020 and therefore the whole data set to the current time will be needed to get more of an accurate trend. </a:t>
            </a:r>
          </a:p>
          <a:p>
            <a:pPr>
              <a:lnSpc>
                <a:spcPct val="100000"/>
              </a:lnSpc>
              <a:spcBef>
                <a:spcPts val="1400"/>
              </a:spcBef>
            </a:pPr>
            <a:r>
              <a:rPr lang="en-US" sz="2200" dirty="0">
                <a:solidFill>
                  <a:schemeClr val="accent3">
                    <a:lumMod val="25000"/>
                  </a:schemeClr>
                </a:solidFill>
                <a:latin typeface="Abadi" panose="020B0604020104020204" pitchFamily="34" charset="0"/>
              </a:rPr>
              <a:t>The lower the payload mass the more likely the booster is to successfully land.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0504"/>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chemeClr val="accent3">
                    <a:lumMod val="25000"/>
                  </a:schemeClr>
                </a:solidFill>
                <a:latin typeface="Abadi"/>
              </a:rPr>
              <a:t>Data collection methodology API:</a:t>
            </a:r>
          </a:p>
          <a:p>
            <a:pPr lvl="1">
              <a:lnSpc>
                <a:spcPct val="120000"/>
              </a:lnSpc>
              <a:spcBef>
                <a:spcPts val="1400"/>
              </a:spcBef>
            </a:pPr>
            <a:r>
              <a:rPr lang="en-US" sz="1200" dirty="0" err="1">
                <a:solidFill>
                  <a:schemeClr val="tx1"/>
                </a:solidFill>
                <a:latin typeface="Abadi"/>
              </a:rPr>
              <a:t>Utilised</a:t>
            </a:r>
            <a:r>
              <a:rPr lang="en-US" sz="1200" dirty="0">
                <a:solidFill>
                  <a:schemeClr val="tx1"/>
                </a:solidFill>
                <a:latin typeface="Abadi"/>
              </a:rPr>
              <a:t> launch data from open source REST API from SpaceX</a:t>
            </a:r>
          </a:p>
          <a:p>
            <a:pPr lvl="1">
              <a:lnSpc>
                <a:spcPct val="120000"/>
              </a:lnSpc>
              <a:spcBef>
                <a:spcPts val="1400"/>
              </a:spcBef>
            </a:pPr>
            <a:r>
              <a:rPr lang="en-US" sz="1200" dirty="0">
                <a:solidFill>
                  <a:schemeClr val="tx1"/>
                </a:solidFill>
                <a:latin typeface="Abadi"/>
              </a:rPr>
              <a:t>Data was filtered to only Falcon 9</a:t>
            </a:r>
          </a:p>
          <a:p>
            <a:pPr lvl="1">
              <a:lnSpc>
                <a:spcPct val="120000"/>
              </a:lnSpc>
              <a:spcBef>
                <a:spcPts val="1400"/>
              </a:spcBef>
            </a:pPr>
            <a:r>
              <a:rPr lang="en-US" sz="1200" dirty="0">
                <a:solidFill>
                  <a:schemeClr val="tx1"/>
                </a:solidFill>
                <a:latin typeface="Abadi"/>
              </a:rPr>
              <a:t>Payload mass missing values replaced with the mean</a:t>
            </a:r>
          </a:p>
          <a:p>
            <a:pPr lvl="1">
              <a:lnSpc>
                <a:spcPct val="120000"/>
              </a:lnSpc>
              <a:spcBef>
                <a:spcPts val="1400"/>
              </a:spcBef>
            </a:pPr>
            <a:r>
              <a:rPr lang="en-US" sz="1100" dirty="0">
                <a:solidFill>
                  <a:schemeClr val="tx1"/>
                </a:solidFill>
                <a:latin typeface="Abadi"/>
              </a:rPr>
              <a:t>Data was scraped using requests from Falcon 9 and Falcon Heavy Launches Records from Wikipedia using Wikipedia URL</a:t>
            </a:r>
          </a:p>
          <a:p>
            <a:pPr lvl="1">
              <a:lnSpc>
                <a:spcPct val="120000"/>
              </a:lnSpc>
              <a:spcBef>
                <a:spcPts val="1400"/>
              </a:spcBef>
            </a:pPr>
            <a:r>
              <a:rPr lang="en-US" sz="1100" dirty="0">
                <a:solidFill>
                  <a:schemeClr val="tx1"/>
                </a:solidFill>
                <a:latin typeface="Abadi"/>
              </a:rPr>
              <a:t>Table was parsed using HTML parser and converted into a pandas </a:t>
            </a:r>
            <a:r>
              <a:rPr lang="en-US" sz="1100" dirty="0" err="1">
                <a:solidFill>
                  <a:schemeClr val="tx1"/>
                </a:solidFill>
                <a:latin typeface="Abadi"/>
              </a:rPr>
              <a:t>dataframe</a:t>
            </a:r>
            <a:endParaRPr lang="en-US" sz="1100" dirty="0">
              <a:solidFill>
                <a:schemeClr val="tx1"/>
              </a:solidFill>
              <a:latin typeface="Abadi"/>
            </a:endParaRPr>
          </a:p>
          <a:p>
            <a:pPr marL="0" indent="0">
              <a:lnSpc>
                <a:spcPct val="120000"/>
              </a:lnSpc>
              <a:spcBef>
                <a:spcPts val="1400"/>
              </a:spcBef>
              <a:buNone/>
            </a:pPr>
            <a:r>
              <a:rPr lang="en-US" sz="1400" dirty="0">
                <a:solidFill>
                  <a:schemeClr val="accent3">
                    <a:lumMod val="25000"/>
                  </a:schemeClr>
                </a:solidFill>
                <a:latin typeface="Abadi"/>
              </a:rPr>
              <a:t>Perform data wrangling:</a:t>
            </a:r>
          </a:p>
          <a:p>
            <a:pPr lvl="1">
              <a:lnSpc>
                <a:spcPct val="120000"/>
              </a:lnSpc>
              <a:spcBef>
                <a:spcPts val="1400"/>
              </a:spcBef>
            </a:pPr>
            <a:r>
              <a:rPr lang="en-US" sz="1100" dirty="0">
                <a:solidFill>
                  <a:schemeClr val="accent3">
                    <a:lumMod val="25000"/>
                  </a:schemeClr>
                </a:solidFill>
                <a:latin typeface="Abadi"/>
              </a:rPr>
              <a:t>Data was transformed for analysis, for example the outcome of a successful landing was labelled as 1 and if not 0. </a:t>
            </a:r>
          </a:p>
          <a:p>
            <a:pPr>
              <a:lnSpc>
                <a:spcPct val="120000"/>
              </a:lnSpc>
              <a:spcBef>
                <a:spcPts val="1400"/>
              </a:spcBef>
            </a:pPr>
            <a:r>
              <a:rPr lang="en-US" sz="1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400" dirty="0">
                <a:solidFill>
                  <a:schemeClr val="accent3">
                    <a:lumMod val="25000"/>
                  </a:schemeClr>
                </a:solidFill>
                <a:latin typeface="Abadi"/>
              </a:rPr>
              <a:t>Perform interactive visual analytics using Folium and </a:t>
            </a:r>
            <a:r>
              <a:rPr lang="en-US" sz="1400" dirty="0" err="1">
                <a:solidFill>
                  <a:schemeClr val="accent3">
                    <a:lumMod val="25000"/>
                  </a:schemeClr>
                </a:solidFill>
                <a:latin typeface="Abadi"/>
              </a:rPr>
              <a:t>Plotly</a:t>
            </a:r>
            <a:r>
              <a:rPr lang="en-US" sz="1400" dirty="0">
                <a:solidFill>
                  <a:schemeClr val="accent3">
                    <a:lumMod val="25000"/>
                  </a:schemeClr>
                </a:solidFill>
                <a:latin typeface="Abadi"/>
              </a:rPr>
              <a:t> Dash</a:t>
            </a:r>
          </a:p>
          <a:p>
            <a:pPr>
              <a:lnSpc>
                <a:spcPct val="120000"/>
              </a:lnSpc>
              <a:spcBef>
                <a:spcPts val="1400"/>
              </a:spcBef>
            </a:pPr>
            <a:r>
              <a:rPr lang="en-US" sz="1400" dirty="0">
                <a:solidFill>
                  <a:schemeClr val="accent3">
                    <a:lumMod val="25000"/>
                  </a:schemeClr>
                </a:solidFill>
                <a:latin typeface="Abadi"/>
              </a:rPr>
              <a:t>Perform predictive analysis using classification models</a:t>
            </a:r>
          </a:p>
          <a:p>
            <a:pPr lvl="1">
              <a:lnSpc>
                <a:spcPct val="120000"/>
              </a:lnSpc>
              <a:spcBef>
                <a:spcPts val="1400"/>
              </a:spcBef>
            </a:pPr>
            <a:r>
              <a:rPr lang="en-US" sz="1200" dirty="0" err="1">
                <a:solidFill>
                  <a:schemeClr val="tx1"/>
                </a:solidFill>
                <a:latin typeface="Abadi"/>
              </a:rPr>
              <a:t>Utilised</a:t>
            </a:r>
            <a:r>
              <a:rPr lang="en-US" sz="1200" dirty="0">
                <a:solidFill>
                  <a:schemeClr val="tx1"/>
                </a:solidFill>
                <a:latin typeface="Abadi"/>
              </a:rPr>
              <a:t> </a:t>
            </a:r>
            <a:r>
              <a:rPr lang="en-US" sz="1200" dirty="0" err="1">
                <a:solidFill>
                  <a:schemeClr val="tx1"/>
                </a:solidFill>
                <a:latin typeface="Abadi"/>
              </a:rPr>
              <a:t>varioys</a:t>
            </a:r>
            <a:r>
              <a:rPr lang="en-US" sz="1200" dirty="0">
                <a:solidFill>
                  <a:schemeClr val="tx1"/>
                </a:solidFill>
                <a:latin typeface="Abadi"/>
              </a:rPr>
              <a:t> types of prediction models (Logistic regression, support vector machine, decision tree classifier, and </a:t>
            </a:r>
            <a:r>
              <a:rPr lang="en-US" sz="1200" dirty="0" err="1">
                <a:solidFill>
                  <a:schemeClr val="tx1"/>
                </a:solidFill>
                <a:latin typeface="Abadi"/>
              </a:rPr>
              <a:t>knn</a:t>
            </a:r>
            <a:r>
              <a:rPr lang="en-US" sz="1200" dirty="0">
                <a:solidFill>
                  <a:schemeClr val="tx1"/>
                </a:solidFill>
                <a:latin typeface="Abadi"/>
              </a:rPr>
              <a:t>) </a:t>
            </a:r>
          </a:p>
          <a:p>
            <a:pPr lvl="1">
              <a:lnSpc>
                <a:spcPct val="120000"/>
              </a:lnSpc>
              <a:spcBef>
                <a:spcPts val="1400"/>
              </a:spcBef>
            </a:pPr>
            <a:r>
              <a:rPr lang="en-US" sz="1200" dirty="0">
                <a:solidFill>
                  <a:schemeClr val="tx1"/>
                </a:solidFill>
                <a:latin typeface="Abadi"/>
              </a:rPr>
              <a:t>Data was split into test and training sets to determine best hyperparameter</a:t>
            </a:r>
          </a:p>
          <a:p>
            <a:pPr>
              <a:lnSpc>
                <a:spcPct val="12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There were 2 methods that were used for data collection in this project, and they are the following:</a:t>
            </a:r>
          </a:p>
          <a:p>
            <a:pPr marL="514350" indent="-514350">
              <a:buFont typeface="+mj-lt"/>
              <a:buAutoNum type="arabicPeriod"/>
            </a:pPr>
            <a:r>
              <a:rPr lang="en-US" dirty="0"/>
              <a:t>SpaceX REST API</a:t>
            </a:r>
          </a:p>
          <a:p>
            <a:pPr marL="514350" indent="-514350">
              <a:buFont typeface="+mj-lt"/>
              <a:buAutoNum type="arabicPeriod"/>
            </a:pPr>
            <a:r>
              <a:rPr lang="en-US" dirty="0"/>
              <a:t>Web scraping</a:t>
            </a:r>
          </a:p>
          <a:p>
            <a:pPr marL="514350" indent="-514350">
              <a:buFont typeface="+mj-lt"/>
              <a:buAutoNum type="arabicPeriod"/>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this a get request was made to obtain data from the Space X open source API. </a:t>
            </a:r>
          </a:p>
          <a:p>
            <a:pPr>
              <a:lnSpc>
                <a:spcPct val="100000"/>
              </a:lnSpc>
              <a:spcBef>
                <a:spcPts val="1400"/>
              </a:spcBef>
            </a:pPr>
            <a:r>
              <a:rPr lang="en-US" sz="2200" dirty="0">
                <a:solidFill>
                  <a:schemeClr val="accent3">
                    <a:lumMod val="25000"/>
                  </a:schemeClr>
                </a:solidFill>
                <a:latin typeface="Abadi" panose="020B0604020104020204" pitchFamily="34" charset="0"/>
              </a:rPr>
              <a:t>Only </a:t>
            </a:r>
            <a:r>
              <a:rPr lang="en-US" sz="2200" dirty="0" err="1">
                <a:solidFill>
                  <a:schemeClr val="accent3">
                    <a:lumMod val="25000"/>
                  </a:schemeClr>
                </a:solidFill>
                <a:latin typeface="Abadi" panose="020B0604020104020204" pitchFamily="34" charset="0"/>
              </a:rPr>
              <a:t>utilised</a:t>
            </a:r>
            <a:r>
              <a:rPr lang="en-US" sz="2200" dirty="0">
                <a:solidFill>
                  <a:schemeClr val="accent3">
                    <a:lumMod val="25000"/>
                  </a:schemeClr>
                </a:solidFill>
                <a:latin typeface="Abadi" panose="020B0604020104020204" pitchFamily="34" charset="0"/>
              </a:rPr>
              <a:t> the columns of data that were necessary from the project and filtered data for Falcon 9</a:t>
            </a:r>
          </a:p>
          <a:p>
            <a:pPr>
              <a:lnSpc>
                <a:spcPct val="100000"/>
              </a:lnSpc>
              <a:spcBef>
                <a:spcPts val="1400"/>
              </a:spcBef>
            </a:pPr>
            <a:r>
              <a:rPr lang="en-US" sz="2200" dirty="0">
                <a:solidFill>
                  <a:schemeClr val="accent3">
                    <a:lumMod val="25000"/>
                  </a:schemeClr>
                </a:solidFill>
                <a:latin typeface="Abadi" panose="020B0604020104020204" pitchFamily="34" charset="0"/>
              </a:rPr>
              <a:t>The missing values from the payload mass column were replaced with the mean value of the column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provided in the Appendix</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9" name="Picture 8">
            <a:extLst>
              <a:ext uri="{FF2B5EF4-FFF2-40B4-BE49-F238E27FC236}">
                <a16:creationId xmlns:a16="http://schemas.microsoft.com/office/drawing/2014/main" id="{FD97EAEC-41CB-AAEB-25D7-09B7BEE1F632}"/>
              </a:ext>
            </a:extLst>
          </p:cNvPr>
          <p:cNvPicPr>
            <a:picLocks noChangeAspect="1"/>
          </p:cNvPicPr>
          <p:nvPr/>
        </p:nvPicPr>
        <p:blipFill>
          <a:blip r:embed="rId3"/>
          <a:stretch>
            <a:fillRect/>
          </a:stretch>
        </p:blipFill>
        <p:spPr>
          <a:xfrm>
            <a:off x="5910263" y="1814053"/>
            <a:ext cx="5848986" cy="757697"/>
          </a:xfrm>
          <a:prstGeom prst="rect">
            <a:avLst/>
          </a:prstGeom>
        </p:spPr>
      </p:pic>
      <p:pic>
        <p:nvPicPr>
          <p:cNvPr id="13" name="Picture 12">
            <a:extLst>
              <a:ext uri="{FF2B5EF4-FFF2-40B4-BE49-F238E27FC236}">
                <a16:creationId xmlns:a16="http://schemas.microsoft.com/office/drawing/2014/main" id="{F44BD336-A7C1-7ADF-2CB3-AF4A55813C4C}"/>
              </a:ext>
            </a:extLst>
          </p:cNvPr>
          <p:cNvPicPr>
            <a:picLocks noChangeAspect="1"/>
          </p:cNvPicPr>
          <p:nvPr/>
        </p:nvPicPr>
        <p:blipFill>
          <a:blip r:embed="rId4"/>
          <a:stretch>
            <a:fillRect/>
          </a:stretch>
        </p:blipFill>
        <p:spPr>
          <a:xfrm>
            <a:off x="5910262" y="2679903"/>
            <a:ext cx="5976938" cy="412202"/>
          </a:xfrm>
          <a:prstGeom prst="rect">
            <a:avLst/>
          </a:prstGeom>
        </p:spPr>
      </p:pic>
      <p:pic>
        <p:nvPicPr>
          <p:cNvPr id="14" name="Picture 13">
            <a:extLst>
              <a:ext uri="{FF2B5EF4-FFF2-40B4-BE49-F238E27FC236}">
                <a16:creationId xmlns:a16="http://schemas.microsoft.com/office/drawing/2014/main" id="{D10B6A35-FE65-9D9F-80E3-062B638D3BA5}"/>
              </a:ext>
            </a:extLst>
          </p:cNvPr>
          <p:cNvPicPr>
            <a:picLocks noChangeAspect="1"/>
          </p:cNvPicPr>
          <p:nvPr/>
        </p:nvPicPr>
        <p:blipFill>
          <a:blip r:embed="rId5"/>
          <a:stretch>
            <a:fillRect/>
          </a:stretch>
        </p:blipFill>
        <p:spPr>
          <a:xfrm>
            <a:off x="5910261" y="3410580"/>
            <a:ext cx="5740825" cy="801045"/>
          </a:xfrm>
          <a:prstGeom prst="rect">
            <a:avLst/>
          </a:prstGeom>
        </p:spPr>
      </p:pic>
      <p:pic>
        <p:nvPicPr>
          <p:cNvPr id="15" name="Picture 14">
            <a:extLst>
              <a:ext uri="{FF2B5EF4-FFF2-40B4-BE49-F238E27FC236}">
                <a16:creationId xmlns:a16="http://schemas.microsoft.com/office/drawing/2014/main" id="{E53B5F24-A727-03AC-A445-F7E640255DC8}"/>
              </a:ext>
            </a:extLst>
          </p:cNvPr>
          <p:cNvPicPr>
            <a:picLocks noChangeAspect="1"/>
          </p:cNvPicPr>
          <p:nvPr/>
        </p:nvPicPr>
        <p:blipFill>
          <a:blip r:embed="rId6"/>
          <a:stretch>
            <a:fillRect/>
          </a:stretch>
        </p:blipFill>
        <p:spPr>
          <a:xfrm>
            <a:off x="5910261" y="4408923"/>
            <a:ext cx="5601315" cy="97141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The second method of data collection used was data scraping</a:t>
            </a:r>
          </a:p>
          <a:p>
            <a:pPr>
              <a:lnSpc>
                <a:spcPct val="100000"/>
              </a:lnSpc>
              <a:spcBef>
                <a:spcPts val="1400"/>
              </a:spcBef>
            </a:pPr>
            <a:r>
              <a:rPr lang="en-US" sz="2000" dirty="0">
                <a:solidFill>
                  <a:schemeClr val="accent3">
                    <a:lumMod val="25000"/>
                  </a:schemeClr>
                </a:solidFill>
                <a:latin typeface="Abadi"/>
              </a:rPr>
              <a:t>The Data was scraped from the </a:t>
            </a:r>
            <a:r>
              <a:rPr lang="en-US" sz="2000" dirty="0">
                <a:latin typeface="Abadi"/>
              </a:rPr>
              <a:t>Falcon 9 and Falcon Heavy Launches Records from Wikipedia using Wikipedia URL</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Extracted the information needed by parsing the table using HTML parser and converting it into a pandas data frame</a:t>
            </a:r>
          </a:p>
          <a:p>
            <a:pPr>
              <a:lnSpc>
                <a:spcPct val="100000"/>
              </a:lnSpc>
              <a:spcBef>
                <a:spcPts val="1400"/>
              </a:spcBef>
            </a:pPr>
            <a:r>
              <a:rPr lang="en-US" sz="2000" dirty="0">
                <a:solidFill>
                  <a:schemeClr val="accent3">
                    <a:lumMod val="25000"/>
                  </a:schemeClr>
                </a:solidFill>
                <a:latin typeface="Abadi" panose="020B0604020104020204" pitchFamily="34" charset="0"/>
              </a:rPr>
              <a:t>GitHub URL provided in the Appendix</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pic>
        <p:nvPicPr>
          <p:cNvPr id="5" name="Picture 4">
            <a:extLst>
              <a:ext uri="{FF2B5EF4-FFF2-40B4-BE49-F238E27FC236}">
                <a16:creationId xmlns:a16="http://schemas.microsoft.com/office/drawing/2014/main" id="{66C57A58-9BD1-0076-CDF2-6D6DF87BDDC2}"/>
              </a:ext>
            </a:extLst>
          </p:cNvPr>
          <p:cNvPicPr>
            <a:picLocks noChangeAspect="1"/>
          </p:cNvPicPr>
          <p:nvPr/>
        </p:nvPicPr>
        <p:blipFill>
          <a:blip r:embed="rId3"/>
          <a:stretch>
            <a:fillRect/>
          </a:stretch>
        </p:blipFill>
        <p:spPr>
          <a:xfrm>
            <a:off x="5543550" y="4533174"/>
            <a:ext cx="5567363" cy="314821"/>
          </a:xfrm>
          <a:prstGeom prst="rect">
            <a:avLst/>
          </a:prstGeom>
        </p:spPr>
      </p:pic>
      <p:pic>
        <p:nvPicPr>
          <p:cNvPr id="7" name="Picture 6">
            <a:extLst>
              <a:ext uri="{FF2B5EF4-FFF2-40B4-BE49-F238E27FC236}">
                <a16:creationId xmlns:a16="http://schemas.microsoft.com/office/drawing/2014/main" id="{B8996D69-8407-C463-145D-0E3DD581B66B}"/>
              </a:ext>
            </a:extLst>
          </p:cNvPr>
          <p:cNvPicPr>
            <a:picLocks noChangeAspect="1"/>
          </p:cNvPicPr>
          <p:nvPr/>
        </p:nvPicPr>
        <p:blipFill>
          <a:blip r:embed="rId4"/>
          <a:stretch>
            <a:fillRect/>
          </a:stretch>
        </p:blipFill>
        <p:spPr>
          <a:xfrm>
            <a:off x="5543550" y="2194266"/>
            <a:ext cx="5138738" cy="143857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515</TotalTime>
  <Words>2464</Words>
  <Application>Microsoft Macintosh PowerPoint</Application>
  <PresentationFormat>Widescreen</PresentationFormat>
  <Paragraphs>209</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Nischay Rughubeer</cp:lastModifiedBy>
  <cp:revision>203</cp:revision>
  <dcterms:created xsi:type="dcterms:W3CDTF">2021-04-29T18:58:34Z</dcterms:created>
  <dcterms:modified xsi:type="dcterms:W3CDTF">2025-08-05T16:26:11Z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